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27.xml" ContentType="application/vnd.openxmlformats-officedocument.presentationml.notesSlide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7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3922"/>
    <a:srgbClr val="F6877B"/>
    <a:srgbClr val="1D8C79"/>
    <a:srgbClr val="26CDEE"/>
    <a:srgbClr val="00ADD4"/>
    <a:srgbClr val="CD9A3D"/>
    <a:srgbClr val="ADAFB2"/>
    <a:srgbClr val="A0D7F7"/>
    <a:srgbClr val="21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552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39.0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1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2.9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44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0.2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1.2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3T18:35:53.3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844 0 24575,'14'172'0,"-12"-117"0,29 1276 0,-31-1329 0,0 0 0,0 0 0,0 0 0,0 0 0,0 0 0,1-1 0,-1 1 0,0 0 0,1 0 0,0 0 0,-1 0 0,1-1 0,0 1 0,0 0 0,0-1 0,0 1 0,0-1 0,0 1 0,0-1 0,1 1 0,-1-1 0,0 0 0,1 1 0,-1-1 0,1 0 0,0 0 0,-1 0 0,1 0 0,3 1 0,3 0 0,1-1 0,-1 0 0,1 0 0,-1 0 0,16-2 0,-2 1 0,852-4-169,-572 3-59,1691-28-2319,-621-50 2027,-1033 38 416,-321 38 106,41-11 99,-55 13-56,-1 0 0,0 0 0,0-1 0,0 1 0,0-1 0,0 0 0,0 1 1,0-2-1,-1 1 0,1 0 0,-1 0 0,1-1 0,2-3 0,-4 4-10,0 0-1,-1 0 0,1 0 0,0 0 0,-1 0 1,1 0-1,-1 0 0,0 0 0,1 0 0,-1 0 1,0 0-1,0 0 0,-1 0 0,1 0 0,0 0 1,-1 0-1,1 0 0,-2-3 0,-17-35 1056,18 38-1051,-33-58 172,2-2 0,3-1 0,3-1 0,-20-77 0,26 57-211,-15-172 0,21-82 0,11 203 0,4 132 0,-1-1 0,0 1 0,0 0 0,0 0 0,-1 0 0,1 0 0,-1 0 0,0 0 0,0 0 0,0 0 0,0 0 0,0 1 0,-1-1 0,1 0 0,-1 1 0,1-1 0,-1 1 0,0-1 0,0 1 0,-1 0 0,1 0 0,-4-4 0,-3 3 0,0-1 0,0 1 0,0 1 0,0 0 0,-1 0 0,-17-1 0,-221-9 0,210 11 0,-2090 3-1928,714 55 1030,894-39 2594,132-8-566,-406 42-2495,684-41-5461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1 830 24575,'202'-151'0,"-79"55"0,78-45 0,158-124 0,-353 260 0,28-30 0,-33 35 0,-1-1 0,1 0 0,-1 1 0,0-1 0,1 0 0,-1 1 0,0-1 0,1 0 0,-1 1 0,0-1 0,0 0 0,0 0 0,0 1 0,0-1 0,0 0 0,0 1 0,0-1 0,0 0 0,0 0 0,0 1 0,-1-2 0,1 1 0,-1 0 0,0 0 0,0 1 0,1-1 0,-1 0 0,0 1 0,0-1 0,0 0 0,0 1 0,0-1 0,0 1 0,0 0 0,0-1 0,0 1 0,0 0 0,0-1 0,0 1 0,0 0 0,-2 0 0,-47-4 0,0 2 0,0 2 0,0 3 0,-71 12 0,98-12 0,7 0 0,12-2 0,0 0 0,0 0 0,0 0 0,0-1 0,0 1 0,0-1 0,0 0 0,0-1 0,0 1 0,-7-2 0,12 1 0,1-1 0,-1 0 0,1 1 0,0 0 0,-1-1 0,1 1 0,0 0 0,0 0 0,0 0 0,0 0 0,0 0 0,0 0 0,2 0 0,-2 0 0,248-100 0,-247 99 0,0 1 0,0-1 0,0 1 0,0 0 0,0 0 0,1 0 0,-1 0 0,0 0 0,0 1 0,1-1 0,-1 1 0,0 0 0,1 0 0,-1 0 0,0 1 0,1-1 0,4 2 0,-6 0 0,0 0 0,0 0 0,0 0 0,0 0 0,0 0 0,0 0 0,0 0 0,-1 1 0,1-1 0,-1 1 0,0-1 0,0 1 0,0-1 0,0 1 0,0 0 0,-1-1 0,1 1 0,-1 0 0,1 0 0,-1-1 0,0 7 0,2 95-159,-4 0 0,-17 106 0,12-143-729,5-45-5938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13 24575,'-1'-6'0,"1"-1"0,13 7 0,6 7 0,0 1 0,-1 0 0,1 2 0,-2 0 0,1 1 0,15 13 0,-1-2 0,1092 738 0,-1096-741 0,44 27 0,-72-46-1,0 0-1,0 0 1,0 0-1,0-1 0,0 1 1,0 0-1,0 0 1,0 0-1,0 0 0,0 0 1,0 0-1,-1-1 1,1 1-1,0 0 1,0 0-1,0 0 0,0 0 1,0 0-1,0 0 1,1-1-1,-1 1 0,0 0 1,0 0-1,0 0 1,0 0-1,0 0 1,0 0-1,0-1 0,0 1 1,0 0-1,0 0 1,0 0-1,0 0 1,0 0-1,0 0 0,1 0 1,-1 0-1,0-1 1,0 1-1,0 0 0,0 0 1,0 0-1,0 0 1,1 0-1,-1 0 1,0 0-1,0 0 0,0 0 1,0 0-1,1 0 1,-11-13-1284,-11-8-5541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 78 24575,'106'125'0,"-50"-56"0,2-3 0,-24-29 0,50 71 0,-83-107 0,-1-1 0,1 1 0,0-1 0,-1 1 0,1-1 0,-1 1 0,1 0 0,-1-1 0,1 1 0,-1 0 0,1 0 0,-1-1 0,0 1 0,1 0 0,-1 0 0,0 0 0,0-1 0,0 1 0,0 0 0,0 0 0,1 0 0,-1 0 0,-1-1 0,1 1 0,0 0 0,0 0 0,0 1 0,-21-12 0,-32-34 0,11 5 0,2-2 0,2-2 0,1-1 0,3-2 0,1-1 0,-45-91 0,77 137 0,0 0 0,1 0 0,-1 0 0,0 0 0,1 0 0,-1-1 0,1 1 0,0 0 0,-1 0 0,1 0 0,0-1 0,-1 1 0,1 0 0,0 0 0,0-1 0,0 1 0,0 0 0,0 0 0,1-1 0,-1 1 0,0 0 0,0 0 0,1-1 0,-1 1 0,1 0 0,-1 0 0,1 0 0,0 0 0,-1 0 0,1 0 0,0 0 0,0 0 0,0 0 0,0 0 0,0 0 0,0 0 0,0 0 0,0 1 0,0-1 0,0 0 0,0 1 0,0-1 0,0 1 0,0-1 0,3 1 0,5-2 0,1 0 0,0 1 0,-1 1 0,1 0 0,11 1 0,-2-1 0,198 5-1365,-238-5-5461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0 910 24575,'4'0'0,"22"-8"0,27-20 0,20-20 0,10-6-8503,12-15 8503,10-12 1719,-1-4-1719,-2-4 0,-2-3 0,-9 5 0,-13 10 0,-15 18 6784,-14 15-6784,-12 11 0,-11 7 0,-7 8 0,-7 6-8191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258 0 24575,'-2'4'0,"1"0"0,0 0 0,-1-1 0,0 1 0,0-1 0,0 1 0,-1-1 0,1 0 0,-1 0 0,1 0 0,-1 0 0,0 0 0,-6 4 0,-2 3 0,-18 18 0,1 1 0,1 1 0,2 1 0,0 2 0,3 1 0,-26 49 0,47-81 0,0-1 0,0 1 0,1 0 0,-1 0 0,1-1 0,-1 1 0,1 0 0,0 0 0,-1 0 0,1 0 0,0-1 0,0 1 0,0 0 0,1 0 0,-1 0 0,0 0 0,1-1 0,-1 1 0,1 0 0,0 0 0,-1-1 0,1 1 0,0 0 0,2 2 0,-1-2 0,1 1 0,0-1 0,-1 0 0,1 0 0,1 0 0,-1 0 0,0 0 0,0-1 0,1 1 0,-1-1 0,7 2 0,11 1 0,0-1 0,0-1 0,31 0 0,-42-2 0,210-3-1365,-208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20T14:33:46.3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24575,'11'1'0,"0"0"0,0 0 0,0 2 0,-1-1 0,1 1 0,0 1 0,-1 0 0,0 0 0,0 1 0,0 0 0,-1 1 0,10 7 0,14 12 0,56 57 0,-51-44 0,276 271 0,29 28 0,-328-323 0,7 5 0,-1 2 0,-1 0 0,0 2 0,17 26 0,-36-48 0,0 0 0,-1 0 0,1 0 0,-1-1 0,1 1 0,-1 0 0,0 0 0,1 0 0,-1 0 0,0 0 0,1 0 0,-1-1 0,0 1 0,0 0 0,0 0 0,0 0 0,0 0 0,0 0 0,0 0 0,0 0 0,0 0 0,-1 0 0,1 0 0,0 0 0,-1 0 0,1 0 0,0-1 0,-1 1 0,0 1 0,-1 0 0,0-1 0,1 0 0,-1 0 0,0 0 0,0 0 0,0 0 0,0-1 0,0 1 0,0 0 0,0-1 0,0 0 0,0 1 0,-3-1 0,-11 1 0,0-2 0,-30-3 0,39 3 0,-219-34 0,25 3 0,169 23 0,59 13 0,380 129 0,-392-128 0,1-1 0,-1 0 0,1-2 0,22 3 0,-34-5 0,0 0 0,0 0 0,0-1 0,-1 1 0,1-1 0,0 0 0,0 0 0,0 0 0,0-1 0,5-2 0,-7 3 0,-1 0 0,1 0 0,-1-1 0,1 1 0,-1-1 0,1 1 0,-1-1 0,0 1 0,1-1 0,-1 0 0,0 0 0,0 1 0,0-1 0,-1 0 0,1 0 0,0 0 0,-1 0 0,1 0 0,-1 0 0,0 0 0,0-3 0,0-16 0,-2 1 0,0 0 0,-1 0 0,-8-27 0,-3-17 0,4-14-455,4-1 0,2-82 0,5 139-6371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63065-E5CA-AF9F-68D8-BA6B07D85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7788FA-698A-88E7-F863-5A23F632E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65552-B270-02C9-D751-D3CB083092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16A0-65F5-96A6-BE5F-4DC8D443CD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78046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948F4-3E5A-8BCA-DFA4-5C15DE82E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3BE45A-B99D-F9B4-1CAB-13B3E5D92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3ECEC2-6A92-6D6D-59FD-0DC8053F0D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0DA36-D13C-F4EE-714D-0379AC7730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1336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6F6E4-C1A5-4B09-52FA-D627EA17D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897BF-51FD-B5CC-43ED-266F0C42E4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08F861-6180-9629-70B8-FC4BA1226A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058007-F226-8F9E-151D-ED49712E5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20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05.png"/><Relationship Id="rId3" Type="http://schemas.openxmlformats.org/officeDocument/2006/relationships/image" Target="../media/image200.png"/><Relationship Id="rId7" Type="http://schemas.openxmlformats.org/officeDocument/2006/relationships/image" Target="../media/image202.png"/><Relationship Id="rId12" Type="http://schemas.openxmlformats.org/officeDocument/2006/relationships/customXml" Target="../ink/ink21.xml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23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11" Type="http://schemas.openxmlformats.org/officeDocument/2006/relationships/image" Target="../media/image204.png"/><Relationship Id="rId5" Type="http://schemas.openxmlformats.org/officeDocument/2006/relationships/image" Target="../media/image201.png"/><Relationship Id="rId15" Type="http://schemas.openxmlformats.org/officeDocument/2006/relationships/image" Target="../media/image206.png"/><Relationship Id="rId10" Type="http://schemas.openxmlformats.org/officeDocument/2006/relationships/customXml" Target="../ink/ink20.xml"/><Relationship Id="rId4" Type="http://schemas.openxmlformats.org/officeDocument/2006/relationships/customXml" Target="../ink/ink17.xml"/><Relationship Id="rId9" Type="http://schemas.openxmlformats.org/officeDocument/2006/relationships/image" Target="../media/image203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6.png"/><Relationship Id="rId18" Type="http://schemas.openxmlformats.org/officeDocument/2006/relationships/customXml" Target="../ink/ink26.xml"/><Relationship Id="rId26" Type="http://schemas.openxmlformats.org/officeDocument/2006/relationships/customXml" Target="../ink/ink30.xml"/><Relationship Id="rId3" Type="http://schemas.openxmlformats.org/officeDocument/2006/relationships/image" Target="../media/image208.png"/><Relationship Id="rId21" Type="http://schemas.openxmlformats.org/officeDocument/2006/relationships/image" Target="../media/image204.png"/><Relationship Id="rId7" Type="http://schemas.openxmlformats.org/officeDocument/2006/relationships/image" Target="../media/image211.png"/><Relationship Id="rId12" Type="http://schemas.openxmlformats.org/officeDocument/2006/relationships/image" Target="../media/image215.png"/><Relationship Id="rId17" Type="http://schemas.openxmlformats.org/officeDocument/2006/relationships/image" Target="../media/image202.png"/><Relationship Id="rId25" Type="http://schemas.openxmlformats.org/officeDocument/2006/relationships/image" Target="../media/image206.png"/><Relationship Id="rId2" Type="http://schemas.openxmlformats.org/officeDocument/2006/relationships/notesSlide" Target="../notesSlides/notesSlide27.xml"/><Relationship Id="rId16" Type="http://schemas.openxmlformats.org/officeDocument/2006/relationships/customXml" Target="../ink/ink25.xml"/><Relationship Id="rId20" Type="http://schemas.openxmlformats.org/officeDocument/2006/relationships/customXml" Target="../ink/ink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png"/><Relationship Id="rId11" Type="http://schemas.openxmlformats.org/officeDocument/2006/relationships/image" Target="../media/image214.png"/><Relationship Id="rId24" Type="http://schemas.openxmlformats.org/officeDocument/2006/relationships/customXml" Target="../ink/ink29.xml"/><Relationship Id="rId5" Type="http://schemas.openxmlformats.org/officeDocument/2006/relationships/image" Target="../media/image184.png"/><Relationship Id="rId15" Type="http://schemas.openxmlformats.org/officeDocument/2006/relationships/image" Target="../media/image201.png"/><Relationship Id="rId23" Type="http://schemas.openxmlformats.org/officeDocument/2006/relationships/image" Target="../media/image205.png"/><Relationship Id="rId10" Type="http://schemas.openxmlformats.org/officeDocument/2006/relationships/image" Target="../media/image213.png"/><Relationship Id="rId19" Type="http://schemas.openxmlformats.org/officeDocument/2006/relationships/image" Target="../media/image203.png"/><Relationship Id="rId4" Type="http://schemas.openxmlformats.org/officeDocument/2006/relationships/image" Target="../media/image209.png"/><Relationship Id="rId9" Type="http://schemas.openxmlformats.org/officeDocument/2006/relationships/image" Target="../media/image183.png"/><Relationship Id="rId14" Type="http://schemas.openxmlformats.org/officeDocument/2006/relationships/customXml" Target="../ink/ink24.xml"/><Relationship Id="rId22" Type="http://schemas.openxmlformats.org/officeDocument/2006/relationships/customXml" Target="../ink/ink28.xml"/><Relationship Id="rId27" Type="http://schemas.openxmlformats.org/officeDocument/2006/relationships/image" Target="../media/image2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2350-7799-AB61-FABE-99284B1AE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5CF35980-0410-99CC-2C9A-A48AB01A4F0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43CFA16-CB24-17C1-D66E-4FDA9B429942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A81DDEB6-8093-DCBC-A42F-D63A33702CD8}"/>
                </a:ext>
              </a:extLst>
            </p:cNvPr>
            <p:cNvSpPr txBox="1"/>
            <p:nvPr/>
          </p:nvSpPr>
          <p:spPr>
            <a:xfrm>
              <a:off x="1" y="4744820"/>
              <a:ext cx="12252324" cy="11079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securedly setup CICD automation on </a:t>
              </a: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when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EE0000"/>
                  </a:solidFill>
                  <a:latin typeface="Segoe UI Semibold"/>
                </a:rPr>
                <a:t>Service principal usage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is disabled on the tenant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E3DDF8-B9DC-B8AA-C372-9CA1E43ACDDF}"/>
              </a:ext>
            </a:extLst>
          </p:cNvPr>
          <p:cNvGrpSpPr/>
          <p:nvPr/>
        </p:nvGrpSpPr>
        <p:grpSpPr>
          <a:xfrm>
            <a:off x="1327091" y="388634"/>
            <a:ext cx="9315525" cy="4140234"/>
            <a:chOff x="1327091" y="388634"/>
            <a:chExt cx="9315525" cy="414023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191625-B803-DF4F-942A-783F19124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15184" b="2187"/>
            <a:stretch>
              <a:fillRect/>
            </a:stretch>
          </p:blipFill>
          <p:spPr>
            <a:xfrm>
              <a:off x="1327091" y="388634"/>
              <a:ext cx="9315525" cy="41402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6601A5-7512-7075-5BB4-08F5DD67E4AB}"/>
                </a:ext>
              </a:extLst>
            </p:cNvPr>
            <p:cNvGrpSpPr/>
            <p:nvPr/>
          </p:nvGrpSpPr>
          <p:grpSpPr>
            <a:xfrm>
              <a:off x="4278410" y="2811960"/>
              <a:ext cx="2855880" cy="906120"/>
              <a:chOff x="4278410" y="2811960"/>
              <a:chExt cx="2855880" cy="9061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">
                <p14:nvContentPartPr>
                  <p14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14:cNvPr>
                  <p14:cNvContentPartPr/>
                  <p14:nvPr/>
                </p14:nvContentPartPr>
                <p14:xfrm>
                  <a:off x="4320170" y="2811960"/>
                  <a:ext cx="2165400" cy="580320"/>
                </p14:xfrm>
              </p:contentPart>
            </mc:Choice>
            <mc:Fallback xmlns="">
              <p:pic>
                <p:nvPicPr>
                  <p:cNvPr id="7" name="Ink 6">
                    <a:extLst>
                      <a:ext uri="{FF2B5EF4-FFF2-40B4-BE49-F238E27FC236}">
                        <a16:creationId xmlns:a16="http://schemas.microsoft.com/office/drawing/2014/main" id="{83F9FC83-C923-A147-18F8-5CAF003C2504}"/>
                      </a:ext>
                    </a:extLst>
                  </p:cNvPr>
                  <p:cNvPicPr/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4311530" y="2802960"/>
                    <a:ext cx="2183040" cy="597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14:cNvPr>
                  <p14:cNvContentPartPr/>
                  <p14:nvPr/>
                </p14:nvContentPartPr>
                <p14:xfrm>
                  <a:off x="4278410" y="3418920"/>
                  <a:ext cx="335160" cy="299160"/>
                </p14:xfrm>
              </p:contentPart>
            </mc:Choice>
            <mc:Fallback xmlns="">
              <p:pic>
                <p:nvPicPr>
                  <p:cNvPr id="8" name="Ink 7">
                    <a:extLst>
                      <a:ext uri="{FF2B5EF4-FFF2-40B4-BE49-F238E27FC236}">
                        <a16:creationId xmlns:a16="http://schemas.microsoft.com/office/drawing/2014/main" id="{39F89C49-BC1D-E751-FEA6-2E9C06DD44F2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269770" y="3409920"/>
                    <a:ext cx="352800" cy="316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14:cNvPr>
                  <p14:cNvContentPartPr/>
                  <p14:nvPr/>
                </p14:nvContentPartPr>
                <p14:xfrm>
                  <a:off x="6624530" y="3368160"/>
                  <a:ext cx="509760" cy="333360"/>
                </p14:xfrm>
              </p:contentPart>
            </mc:Choice>
            <mc:Fallback xmlns="">
              <p:pic>
                <p:nvPicPr>
                  <p:cNvPr id="9" name="Ink 8">
                    <a:extLst>
                      <a:ext uri="{FF2B5EF4-FFF2-40B4-BE49-F238E27FC236}">
                        <a16:creationId xmlns:a16="http://schemas.microsoft.com/office/drawing/2014/main" id="{F4C57006-639E-21D8-9C63-82A38056D0B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6615890" y="3359160"/>
                    <a:ext cx="527400" cy="351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14:cNvPr>
                  <p14:cNvContentPartPr/>
                  <p14:nvPr/>
                </p14:nvContentPartPr>
                <p14:xfrm>
                  <a:off x="6654770" y="3362040"/>
                  <a:ext cx="138240" cy="181800"/>
                </p14:xfrm>
              </p:contentPart>
            </mc:Choice>
            <mc:Fallback xmlns="">
              <p:pic>
                <p:nvPicPr>
                  <p:cNvPr id="10" name="Ink 9">
                    <a:extLst>
                      <a:ext uri="{FF2B5EF4-FFF2-40B4-BE49-F238E27FC236}">
                        <a16:creationId xmlns:a16="http://schemas.microsoft.com/office/drawing/2014/main" id="{849FA967-0B2B-98DF-2FA0-E0F1BD8B9FD1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6645770" y="3353400"/>
                    <a:ext cx="155880" cy="1994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F9A599-4C6E-1FC5-AE70-105145C264D0}"/>
                </a:ext>
              </a:extLst>
            </p:cNvPr>
            <p:cNvGrpSpPr/>
            <p:nvPr/>
          </p:nvGrpSpPr>
          <p:grpSpPr>
            <a:xfrm>
              <a:off x="6463250" y="2424240"/>
              <a:ext cx="453240" cy="363240"/>
              <a:chOff x="6463250" y="2424240"/>
              <a:chExt cx="453240" cy="363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14:cNvPr>
                  <p14:cNvContentPartPr/>
                  <p14:nvPr/>
                </p14:nvContentPartPr>
                <p14:xfrm>
                  <a:off x="6512930" y="2424240"/>
                  <a:ext cx="403560" cy="327600"/>
                </p14:xfrm>
              </p:contentPart>
            </mc:Choice>
            <mc:Fallback xmlns=""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E8A9FCBC-5AA8-1897-189B-2E9DF56FFEF2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6503930" y="2415240"/>
                    <a:ext cx="421200" cy="345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14:cNvPr>
                  <p14:cNvContentPartPr/>
                  <p14:nvPr/>
                </p14:nvContentPartPr>
                <p14:xfrm>
                  <a:off x="6463250" y="2639520"/>
                  <a:ext cx="147600" cy="14796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5DD4740E-D693-1075-2151-CC9900AAF90C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6454250" y="2630520"/>
                    <a:ext cx="165240" cy="1656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14:cNvPr>
                <p14:cNvContentPartPr/>
                <p14:nvPr/>
              </p14:nvContentPartPr>
              <p14:xfrm>
                <a:off x="4088690" y="2329200"/>
                <a:ext cx="406800" cy="3981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876C408-E43C-BE7A-C3C2-57A37BBED04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79682" y="2320200"/>
                  <a:ext cx="424456" cy="415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9945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A714E-1FA8-25E6-7DD0-E2495E34DC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1" name="Group 1300">
            <a:extLst>
              <a:ext uri="{FF2B5EF4-FFF2-40B4-BE49-F238E27FC236}">
                <a16:creationId xmlns:a16="http://schemas.microsoft.com/office/drawing/2014/main" id="{2A78695B-EA02-55DD-DD3B-964FD2413B3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4E644B19-04D1-EA86-5071-41039FA7F577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4DE6576-0A09-24AD-B077-18EDAB4B34C2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5F458D40-20D2-7521-0C5D-2FDB5E0FC457}"/>
                  </a:ext>
                </a:extLst>
              </p:cNvPr>
              <p:cNvSpPr txBox="1"/>
              <p:nvPr/>
            </p:nvSpPr>
            <p:spPr>
              <a:xfrm>
                <a:off x="1" y="4744820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Open Mirroring is really fast,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and free (</a:t>
                </a:r>
                <a:r>
                  <a:rPr lang="en-US" sz="2400" i="1" dirty="0">
                    <a:solidFill>
                      <a:srgbClr val="000000"/>
                    </a:solidFill>
                    <a:latin typeface="Segoe UI Semibold"/>
                  </a:rPr>
                  <a:t>really!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)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sp>
          <p:nvSpPr>
            <p:cNvPr id="1228" name="Rectangle 1227">
              <a:extLst>
                <a:ext uri="{FF2B5EF4-FFF2-40B4-BE49-F238E27FC236}">
                  <a16:creationId xmlns:a16="http://schemas.microsoft.com/office/drawing/2014/main" id="{1B94C424-DC0B-BD3D-B85F-528B0E8F6BC5}"/>
                </a:ext>
              </a:extLst>
            </p:cNvPr>
            <p:cNvSpPr/>
            <p:nvPr/>
          </p:nvSpPr>
          <p:spPr bwMode="auto">
            <a:xfrm>
              <a:off x="342900" y="400050"/>
              <a:ext cx="10544175" cy="4205878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29" name="Rectangle: Rounded Corners 1228">
              <a:extLst>
                <a:ext uri="{FF2B5EF4-FFF2-40B4-BE49-F238E27FC236}">
                  <a16:creationId xmlns:a16="http://schemas.microsoft.com/office/drawing/2014/main" id="{F9206ED2-8A9E-0B01-F74C-C24B8AE6A7EF}"/>
                </a:ext>
              </a:extLst>
            </p:cNvPr>
            <p:cNvSpPr/>
            <p:nvPr/>
          </p:nvSpPr>
          <p:spPr bwMode="auto">
            <a:xfrm>
              <a:off x="549519" y="1240779"/>
              <a:ext cx="2625481" cy="1526768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0" name="Rectangle: Rounded Corners 1229">
              <a:extLst>
                <a:ext uri="{FF2B5EF4-FFF2-40B4-BE49-F238E27FC236}">
                  <a16:creationId xmlns:a16="http://schemas.microsoft.com/office/drawing/2014/main" id="{6C5B1DF6-CE4E-3EB4-C83B-81C4C1397BDD}"/>
                </a:ext>
              </a:extLst>
            </p:cNvPr>
            <p:cNvSpPr/>
            <p:nvPr/>
          </p:nvSpPr>
          <p:spPr bwMode="auto">
            <a:xfrm>
              <a:off x="722899" y="1495346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1" name="Rectangle: Rounded Corners 1230">
              <a:extLst>
                <a:ext uri="{FF2B5EF4-FFF2-40B4-BE49-F238E27FC236}">
                  <a16:creationId xmlns:a16="http://schemas.microsoft.com/office/drawing/2014/main" id="{00D3FF9C-2A17-ABA2-3387-48E31C974DE9}"/>
                </a:ext>
              </a:extLst>
            </p:cNvPr>
            <p:cNvSpPr/>
            <p:nvPr/>
          </p:nvSpPr>
          <p:spPr bwMode="auto">
            <a:xfrm>
              <a:off x="685001" y="1547164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2" name="Rectangle: Rounded Corners 1231">
              <a:extLst>
                <a:ext uri="{FF2B5EF4-FFF2-40B4-BE49-F238E27FC236}">
                  <a16:creationId xmlns:a16="http://schemas.microsoft.com/office/drawing/2014/main" id="{E4AC8E29-E1FF-2096-E9B2-8CB4CB0E658B}"/>
                </a:ext>
              </a:extLst>
            </p:cNvPr>
            <p:cNvSpPr/>
            <p:nvPr/>
          </p:nvSpPr>
          <p:spPr bwMode="auto">
            <a:xfrm>
              <a:off x="645866" y="1596423"/>
              <a:ext cx="2368109" cy="1057113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3" name="Rectangle: Rounded Corners 1232">
              <a:extLst>
                <a:ext uri="{FF2B5EF4-FFF2-40B4-BE49-F238E27FC236}">
                  <a16:creationId xmlns:a16="http://schemas.microsoft.com/office/drawing/2014/main" id="{7B56B583-FFD0-3E63-66F2-16826853FBEC}"/>
                </a:ext>
              </a:extLst>
            </p:cNvPr>
            <p:cNvSpPr/>
            <p:nvPr/>
          </p:nvSpPr>
          <p:spPr bwMode="auto">
            <a:xfrm>
              <a:off x="721137" y="1694490"/>
              <a:ext cx="2217042" cy="874026"/>
            </a:xfrm>
            <a:prstGeom prst="roundRect">
              <a:avLst>
                <a:gd name="adj" fmla="val 11561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4" name="TextBox 1233">
              <a:extLst>
                <a:ext uri="{FF2B5EF4-FFF2-40B4-BE49-F238E27FC236}">
                  <a16:creationId xmlns:a16="http://schemas.microsoft.com/office/drawing/2014/main" id="{AD0BD6E4-00E3-97AE-C5C1-170F2AD55E63}"/>
                </a:ext>
              </a:extLst>
            </p:cNvPr>
            <p:cNvSpPr txBox="1"/>
            <p:nvPr/>
          </p:nvSpPr>
          <p:spPr>
            <a:xfrm>
              <a:off x="1095067" y="1812311"/>
              <a:ext cx="184311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Benchmarker App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35" name="Picture 2" descr="Download the Python Logo and Icon for Your Projects">
              <a:extLst>
                <a:ext uri="{FF2B5EF4-FFF2-40B4-BE49-F238E27FC236}">
                  <a16:creationId xmlns:a16="http://schemas.microsoft.com/office/drawing/2014/main" id="{248BC051-91F5-CED1-4C24-5810F3BF3E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4640" y="2148694"/>
              <a:ext cx="241405" cy="24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08D780E6-831A-6693-7972-D1566FAE00A4}"/>
                </a:ext>
              </a:extLst>
            </p:cNvPr>
            <p:cNvSpPr txBox="1"/>
            <p:nvPr/>
          </p:nvSpPr>
          <p:spPr>
            <a:xfrm>
              <a:off x="1100043" y="2143878"/>
              <a:ext cx="542013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Multiple-threads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8" name="TextBox 1237">
              <a:extLst>
                <a:ext uri="{FF2B5EF4-FFF2-40B4-BE49-F238E27FC236}">
                  <a16:creationId xmlns:a16="http://schemas.microsoft.com/office/drawing/2014/main" id="{640BC34B-1504-4C1E-1AA6-EAB5C41D74BC}"/>
                </a:ext>
              </a:extLst>
            </p:cNvPr>
            <p:cNvSpPr txBox="1"/>
            <p:nvPr/>
          </p:nvSpPr>
          <p:spPr>
            <a:xfrm>
              <a:off x="2003014" y="2160428"/>
              <a:ext cx="810561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Duck DB 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39" name="TextBox 1238">
              <a:extLst>
                <a:ext uri="{FF2B5EF4-FFF2-40B4-BE49-F238E27FC236}">
                  <a16:creationId xmlns:a16="http://schemas.microsoft.com/office/drawing/2014/main" id="{98E11459-814A-A4F7-CDB0-410AFB989CA3}"/>
                </a:ext>
              </a:extLst>
            </p:cNvPr>
            <p:cNvSpPr txBox="1"/>
            <p:nvPr/>
          </p:nvSpPr>
          <p:spPr>
            <a:xfrm>
              <a:off x="844175" y="1750612"/>
              <a:ext cx="34841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🔥</a:t>
              </a:r>
              <a:endParaRPr kumimoji="0" lang="en-CA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1240" name="Group 1239">
              <a:extLst>
                <a:ext uri="{FF2B5EF4-FFF2-40B4-BE49-F238E27FC236}">
                  <a16:creationId xmlns:a16="http://schemas.microsoft.com/office/drawing/2014/main" id="{6CE88B06-FF91-BB6E-373B-3E85CBF1BCAB}"/>
                </a:ext>
              </a:extLst>
            </p:cNvPr>
            <p:cNvGrpSpPr/>
            <p:nvPr/>
          </p:nvGrpSpPr>
          <p:grpSpPr>
            <a:xfrm>
              <a:off x="1639489" y="2113987"/>
              <a:ext cx="363525" cy="333118"/>
              <a:chOff x="1639489" y="2113987"/>
              <a:chExt cx="363525" cy="333118"/>
            </a:xfrm>
          </p:grpSpPr>
          <p:pic>
            <p:nvPicPr>
              <p:cNvPr id="1288" name="Picture 4" descr="Duckdb icon - Free Download PNG &amp; SVG | Streamline">
                <a:extLst>
                  <a:ext uri="{FF2B5EF4-FFF2-40B4-BE49-F238E27FC236}">
                    <a16:creationId xmlns:a16="http://schemas.microsoft.com/office/drawing/2014/main" id="{62C0EFF1-3494-3913-67CF-7EC933D6011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39489" y="2113987"/>
                <a:ext cx="276112" cy="2761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89" name="Picture 8" descr="NuGet Gallery | Parquet.Net 4.23.3">
                <a:extLst>
                  <a:ext uri="{FF2B5EF4-FFF2-40B4-BE49-F238E27FC236}">
                    <a16:creationId xmlns:a16="http://schemas.microsoft.com/office/drawing/2014/main" id="{6F0D044E-8EF2-83CE-8F4B-7C2EB257D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12834" y="2256925"/>
                <a:ext cx="190180" cy="1901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241" name="Rectangle: Rounded Corners 1240">
              <a:extLst>
                <a:ext uri="{FF2B5EF4-FFF2-40B4-BE49-F238E27FC236}">
                  <a16:creationId xmlns:a16="http://schemas.microsoft.com/office/drawing/2014/main" id="{68147ECF-768D-9B10-7AEA-D0D0EFFE7AE9}"/>
                </a:ext>
              </a:extLst>
            </p:cNvPr>
            <p:cNvSpPr/>
            <p:nvPr/>
          </p:nvSpPr>
          <p:spPr bwMode="auto">
            <a:xfrm>
              <a:off x="4088238" y="812688"/>
              <a:ext cx="6396341" cy="1999246"/>
            </a:xfrm>
            <a:prstGeom prst="roundRect">
              <a:avLst>
                <a:gd name="adj" fmla="val 1988"/>
              </a:avLst>
            </a:prstGeom>
            <a:solidFill>
              <a:srgbClr val="E1ECEA"/>
            </a:solidFill>
            <a:ln w="4445" cap="flat" cmpd="sng" algn="ctr">
              <a:solidFill>
                <a:srgbClr val="CAE4E1"/>
              </a:solidFill>
              <a:prstDash val="solid"/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2" name="Picture 6" descr="Microsoft Fabric | Logopedia | Fandom">
              <a:extLst>
                <a:ext uri="{FF2B5EF4-FFF2-40B4-BE49-F238E27FC236}">
                  <a16:creationId xmlns:a16="http://schemas.microsoft.com/office/drawing/2014/main" id="{AB5844DD-F4FA-1CB3-8CE8-2F48ECBF4A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017" y="635730"/>
              <a:ext cx="353914" cy="353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3" name="Group 1242">
              <a:extLst>
                <a:ext uri="{FF2B5EF4-FFF2-40B4-BE49-F238E27FC236}">
                  <a16:creationId xmlns:a16="http://schemas.microsoft.com/office/drawing/2014/main" id="{4351C7E4-CEF9-60B0-0A56-1BB44209321B}"/>
                </a:ext>
              </a:extLst>
            </p:cNvPr>
            <p:cNvGrpSpPr/>
            <p:nvPr/>
          </p:nvGrpSpPr>
          <p:grpSpPr>
            <a:xfrm>
              <a:off x="10276219" y="639262"/>
              <a:ext cx="416719" cy="346848"/>
              <a:chOff x="9411850" y="412771"/>
              <a:chExt cx="416719" cy="346848"/>
            </a:xfrm>
          </p:grpSpPr>
          <p:sp>
            <p:nvSpPr>
              <p:cNvPr id="1286" name="Rectangle: Rounded Corners 1285">
                <a:extLst>
                  <a:ext uri="{FF2B5EF4-FFF2-40B4-BE49-F238E27FC236}">
                    <a16:creationId xmlns:a16="http://schemas.microsoft.com/office/drawing/2014/main" id="{01C1D09A-7536-0170-D800-C2DFA1BA134B}"/>
                  </a:ext>
                </a:extLst>
              </p:cNvPr>
              <p:cNvSpPr/>
              <p:nvPr/>
            </p:nvSpPr>
            <p:spPr bwMode="auto">
              <a:xfrm>
                <a:off x="9411850" y="412771"/>
                <a:ext cx="328613" cy="346848"/>
              </a:xfrm>
              <a:prstGeom prst="roundRect">
                <a:avLst>
                  <a:gd name="adj" fmla="val 10690"/>
                </a:avLst>
              </a:prstGeom>
              <a:gradFill>
                <a:gsLst>
                  <a:gs pos="0">
                    <a:srgbClr val="F7F7F7"/>
                  </a:gs>
                  <a:gs pos="100000">
                    <a:srgbClr val="E4E4E4"/>
                  </a:gs>
                </a:gsLst>
                <a:lin ang="5400000" scaled="1"/>
              </a:gradFill>
              <a:ln w="6350" cap="flat" cmpd="sng" algn="ctr">
                <a:solidFill>
                  <a:srgbClr val="E6E6E6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87" name="TextBox 1286">
                <a:extLst>
                  <a:ext uri="{FF2B5EF4-FFF2-40B4-BE49-F238E27FC236}">
                    <a16:creationId xmlns:a16="http://schemas.microsoft.com/office/drawing/2014/main" id="{D214039C-E76D-F629-0788-CCE540CEFD9A}"/>
                  </a:ext>
                </a:extLst>
              </p:cNvPr>
              <p:cNvSpPr txBox="1"/>
              <p:nvPr/>
            </p:nvSpPr>
            <p:spPr>
              <a:xfrm>
                <a:off x="9478525" y="493195"/>
                <a:ext cx="35004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08544F"/>
                    </a:solidFill>
                    <a:effectLst/>
                    <a:uLnTx/>
                    <a:uFillTx/>
                    <a:latin typeface="Cascadia Code" panose="020B0609020000020004" pitchFamily="49" charset="0"/>
                    <a:cs typeface="Cascadia Code" panose="020B0609020000020004" pitchFamily="49" charset="0"/>
                  </a:rPr>
                  <a:t>F2</a:t>
                </a:r>
                <a:endParaRPr kumimoji="0" lang="en-CA" sz="12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08544F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1244" name="Rectangle: Rounded Corners 1243">
              <a:extLst>
                <a:ext uri="{FF2B5EF4-FFF2-40B4-BE49-F238E27FC236}">
                  <a16:creationId xmlns:a16="http://schemas.microsoft.com/office/drawing/2014/main" id="{0641F632-EC67-F9A9-733D-73A2DDC5A299}"/>
                </a:ext>
              </a:extLst>
            </p:cNvPr>
            <p:cNvSpPr/>
            <p:nvPr/>
          </p:nvSpPr>
          <p:spPr bwMode="auto">
            <a:xfrm>
              <a:off x="4185332" y="1080932"/>
              <a:ext cx="6164692" cy="1645517"/>
            </a:xfrm>
            <a:prstGeom prst="roundRect">
              <a:avLst>
                <a:gd name="adj" fmla="val 1988"/>
              </a:avLst>
            </a:prstGeom>
            <a:solidFill>
              <a:srgbClr val="EBEBEB"/>
            </a:solidFill>
            <a:ln w="4445" cap="flat" cmpd="sng" algn="ctr">
              <a:solidFill>
                <a:srgbClr val="FFFFFF">
                  <a:lumMod val="75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45" name="Rectangle: Rounded Corners 1244">
              <a:extLst>
                <a:ext uri="{FF2B5EF4-FFF2-40B4-BE49-F238E27FC236}">
                  <a16:creationId xmlns:a16="http://schemas.microsoft.com/office/drawing/2014/main" id="{A31A3880-007F-2D32-C097-7F84000E5569}"/>
                </a:ext>
              </a:extLst>
            </p:cNvPr>
            <p:cNvSpPr/>
            <p:nvPr/>
          </p:nvSpPr>
          <p:spPr bwMode="auto">
            <a:xfrm>
              <a:off x="4252611" y="1299268"/>
              <a:ext cx="2378376" cy="1350306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v</a:t>
              </a: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46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05A263B0-5A06-EDA7-7330-90F995598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5297" y="1356586"/>
              <a:ext cx="265440" cy="265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7" name="TextBox 1246">
              <a:extLst>
                <a:ext uri="{FF2B5EF4-FFF2-40B4-BE49-F238E27FC236}">
                  <a16:creationId xmlns:a16="http://schemas.microsoft.com/office/drawing/2014/main" id="{0F35460E-016F-5889-B284-CFBBBFF966B8}"/>
                </a:ext>
              </a:extLst>
            </p:cNvPr>
            <p:cNvSpPr txBox="1"/>
            <p:nvPr/>
          </p:nvSpPr>
          <p:spPr>
            <a:xfrm>
              <a:off x="468546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 / LandingZone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.schema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48" name="Picture 10" descr="All Microsoft Fabric icons for diagramming - Sam Debruyn">
              <a:extLst>
                <a:ext uri="{FF2B5EF4-FFF2-40B4-BE49-F238E27FC236}">
                  <a16:creationId xmlns:a16="http://schemas.microsoft.com/office/drawing/2014/main" id="{ADFCA470-90CE-818D-3092-1B5E9BC7ED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1221" y="812687"/>
              <a:ext cx="475487" cy="475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9" name="Rectangle: Rounded Corners 1248">
              <a:extLst>
                <a:ext uri="{FF2B5EF4-FFF2-40B4-BE49-F238E27FC236}">
                  <a16:creationId xmlns:a16="http://schemas.microsoft.com/office/drawing/2014/main" id="{7946938C-A7B4-8BDD-609C-8E07DD8E6B5C}"/>
                </a:ext>
              </a:extLst>
            </p:cNvPr>
            <p:cNvSpPr/>
            <p:nvPr/>
          </p:nvSpPr>
          <p:spPr bwMode="auto">
            <a:xfrm>
              <a:off x="8705231" y="129926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50" name="TextBox 1249">
              <a:extLst>
                <a:ext uri="{FF2B5EF4-FFF2-40B4-BE49-F238E27FC236}">
                  <a16:creationId xmlns:a16="http://schemas.microsoft.com/office/drawing/2014/main" id="{2D614719-A1FC-AD64-FFDD-C557BED00104}"/>
                </a:ext>
              </a:extLst>
            </p:cNvPr>
            <p:cNvSpPr txBox="1"/>
            <p:nvPr/>
          </p:nvSpPr>
          <p:spPr>
            <a:xfrm>
              <a:off x="9085448" y="1427750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Tables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foo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/ 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 Semibold"/>
                </a:rPr>
                <a:t>table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1" name="Picture 14" descr="Azure Delta Lake - Monte Carlo Data">
              <a:extLst>
                <a:ext uri="{FF2B5EF4-FFF2-40B4-BE49-F238E27FC236}">
                  <a16:creationId xmlns:a16="http://schemas.microsoft.com/office/drawing/2014/main" id="{219E058B-E0DF-0A10-DCE2-F96A4D162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9047" y="1393235"/>
              <a:ext cx="201013" cy="194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9A23A40F-0CE6-229F-0D5F-CC11AFF9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0" y="1818293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3" name="TextBox 1252">
              <a:extLst>
                <a:ext uri="{FF2B5EF4-FFF2-40B4-BE49-F238E27FC236}">
                  <a16:creationId xmlns:a16="http://schemas.microsoft.com/office/drawing/2014/main" id="{E7DF6F91-EA2B-CC79-5726-00EECE6F8FD1}"/>
                </a:ext>
              </a:extLst>
            </p:cNvPr>
            <p:cNvSpPr txBox="1"/>
            <p:nvPr/>
          </p:nvSpPr>
          <p:spPr>
            <a:xfrm>
              <a:off x="4668626" y="1855897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</a:t>
              </a:r>
              <a:r>
                <a:rPr kumimoji="0" lang="en-CA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FilesReadyToDelete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54" name="TextBox 1253">
              <a:extLst>
                <a:ext uri="{FF2B5EF4-FFF2-40B4-BE49-F238E27FC236}">
                  <a16:creationId xmlns:a16="http://schemas.microsoft.com/office/drawing/2014/main" id="{9E72784D-4F8E-685B-0D1D-EA27425570C7}"/>
                </a:ext>
              </a:extLst>
            </p:cNvPr>
            <p:cNvSpPr txBox="1"/>
            <p:nvPr/>
          </p:nvSpPr>
          <p:spPr>
            <a:xfrm>
              <a:off x="4668626" y="209663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metadata.json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5" name="Picture 16" descr="Json file - Free interface icons">
              <a:extLst>
                <a:ext uri="{FF2B5EF4-FFF2-40B4-BE49-F238E27FC236}">
                  <a16:creationId xmlns:a16="http://schemas.microsoft.com/office/drawing/2014/main" id="{C0B9D9AA-9F61-15CE-E6DD-DD2F663402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6581" y="206911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56" name="Picture 8" descr="NuGet Gallery | Parquet.Net 4.23.3">
              <a:extLst>
                <a:ext uri="{FF2B5EF4-FFF2-40B4-BE49-F238E27FC236}">
                  <a16:creationId xmlns:a16="http://schemas.microsoft.com/office/drawing/2014/main" id="{B0ACC257-70E0-1E7D-C5F7-DC0DB6197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168" y="2312847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7" name="TextBox 1256">
              <a:extLst>
                <a:ext uri="{FF2B5EF4-FFF2-40B4-BE49-F238E27FC236}">
                  <a16:creationId xmlns:a16="http://schemas.microsoft.com/office/drawing/2014/main" id="{D56BFD45-D743-AD01-F8F0-489327727306}"/>
                </a:ext>
              </a:extLst>
            </p:cNvPr>
            <p:cNvSpPr txBox="1"/>
            <p:nvPr/>
          </p:nvSpPr>
          <p:spPr>
            <a:xfrm>
              <a:off x="4685467" y="2351973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…parquet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58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2B4D595E-E1DA-580B-13EB-413E231CE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5292" y="166361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59" name="TextBox 1258">
              <a:extLst>
                <a:ext uri="{FF2B5EF4-FFF2-40B4-BE49-F238E27FC236}">
                  <a16:creationId xmlns:a16="http://schemas.microsoft.com/office/drawing/2014/main" id="{22C57ACC-4150-FB4A-0C83-4E2395C721FB}"/>
                </a:ext>
              </a:extLst>
            </p:cNvPr>
            <p:cNvSpPr txBox="1"/>
            <p:nvPr/>
          </p:nvSpPr>
          <p:spPr>
            <a:xfrm>
              <a:off x="9087338" y="170121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_change_data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0" name="Picture 8" descr="NuGet Gallery | Parquet.Net 4.23.3">
              <a:extLst>
                <a:ext uri="{FF2B5EF4-FFF2-40B4-BE49-F238E27FC236}">
                  <a16:creationId xmlns:a16="http://schemas.microsoft.com/office/drawing/2014/main" id="{E7A03B9C-B775-AED2-A477-55D6FDDC9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250043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1" name="TextBox 1260">
              <a:extLst>
                <a:ext uri="{FF2B5EF4-FFF2-40B4-BE49-F238E27FC236}">
                  <a16:creationId xmlns:a16="http://schemas.microsoft.com/office/drawing/2014/main" id="{4C073FC9-DD22-1679-A62E-8E5B7EE81B3C}"/>
                </a:ext>
              </a:extLst>
            </p:cNvPr>
            <p:cNvSpPr txBox="1"/>
            <p:nvPr/>
          </p:nvSpPr>
          <p:spPr>
            <a:xfrm>
              <a:off x="9104179" y="2289169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deletion_vector.bin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2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197D1BA6-2D49-2FC4-7354-F8F0E244ED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1853651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3" name="TextBox 1262">
              <a:extLst>
                <a:ext uri="{FF2B5EF4-FFF2-40B4-BE49-F238E27FC236}">
                  <a16:creationId xmlns:a16="http://schemas.microsoft.com/office/drawing/2014/main" id="{6ECCF572-D871-AA07-47DA-4BB03CA4EA77}"/>
                </a:ext>
              </a:extLst>
            </p:cNvPr>
            <p:cNvSpPr txBox="1"/>
            <p:nvPr/>
          </p:nvSpPr>
          <p:spPr>
            <a:xfrm>
              <a:off x="9085448" y="1891255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_delta_log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4" name="Picture 12" descr="Folder Icon | Flatastic 1 Iconpack | Custom Icon Design">
              <a:extLst>
                <a:ext uri="{FF2B5EF4-FFF2-40B4-BE49-F238E27FC236}">
                  <a16:creationId xmlns:a16="http://schemas.microsoft.com/office/drawing/2014/main" id="{5B884751-4766-E9FC-3C69-483C82421B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3402" y="2050554"/>
              <a:ext cx="184768" cy="18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5" name="TextBox 1264">
              <a:extLst>
                <a:ext uri="{FF2B5EF4-FFF2-40B4-BE49-F238E27FC236}">
                  <a16:creationId xmlns:a16="http://schemas.microsoft.com/office/drawing/2014/main" id="{1E534FBB-00A2-E629-D320-234E12792B55}"/>
                </a:ext>
              </a:extLst>
            </p:cNvPr>
            <p:cNvSpPr txBox="1"/>
            <p:nvPr/>
          </p:nvSpPr>
          <p:spPr>
            <a:xfrm>
              <a:off x="9085448" y="2088158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_index_bin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pic>
          <p:nvPicPr>
            <p:cNvPr id="1266" name="Picture 8" descr="NuGet Gallery | Parquet.Net 4.23.3">
              <a:extLst>
                <a:ext uri="{FF2B5EF4-FFF2-40B4-BE49-F238E27FC236}">
                  <a16:creationId xmlns:a16="http://schemas.microsoft.com/office/drawing/2014/main" id="{EF5A8ECC-31DE-B29A-F1BE-F8794B9A61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9880" y="2440080"/>
              <a:ext cx="190180" cy="1901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7" name="TextBox 1266">
              <a:extLst>
                <a:ext uri="{FF2B5EF4-FFF2-40B4-BE49-F238E27FC236}">
                  <a16:creationId xmlns:a16="http://schemas.microsoft.com/office/drawing/2014/main" id="{A470F40B-8FCB-67D3-749A-EABB4F6CA440}"/>
                </a:ext>
              </a:extLst>
            </p:cNvPr>
            <p:cNvSpPr txBox="1"/>
            <p:nvPr/>
          </p:nvSpPr>
          <p:spPr>
            <a:xfrm>
              <a:off x="9104179" y="2479206"/>
              <a:ext cx="194551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part-000..parquet</a:t>
              </a:r>
              <a:endParaRPr kumimoji="0" lang="en-CA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68" name="Rectangle: Rounded Corners 1267">
              <a:extLst>
                <a:ext uri="{FF2B5EF4-FFF2-40B4-BE49-F238E27FC236}">
                  <a16:creationId xmlns:a16="http://schemas.microsoft.com/office/drawing/2014/main" id="{847E7407-689C-BF23-A2DF-C40A304BA008}"/>
                </a:ext>
              </a:extLst>
            </p:cNvPr>
            <p:cNvSpPr/>
            <p:nvPr/>
          </p:nvSpPr>
          <p:spPr bwMode="auto">
            <a:xfrm>
              <a:off x="6897264" y="303980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69" name="Picture 18">
              <a:extLst>
                <a:ext uri="{FF2B5EF4-FFF2-40B4-BE49-F238E27FC236}">
                  <a16:creationId xmlns:a16="http://schemas.microsoft.com/office/drawing/2014/main" id="{42C0F860-30A7-A333-86E4-DF24DCA5B0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9411" y="293488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70" name="Arrow: Right 1269">
              <a:extLst>
                <a:ext uri="{FF2B5EF4-FFF2-40B4-BE49-F238E27FC236}">
                  <a16:creationId xmlns:a16="http://schemas.microsoft.com/office/drawing/2014/main" id="{2CAF884B-34F4-B17B-02AC-330B09553731}"/>
                </a:ext>
              </a:extLst>
            </p:cNvPr>
            <p:cNvSpPr/>
            <p:nvPr/>
          </p:nvSpPr>
          <p:spPr bwMode="auto">
            <a:xfrm>
              <a:off x="6614145" y="1812311"/>
              <a:ext cx="2151979" cy="407438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2" name="Picture 20" descr="Earth, flash, hero, man, saver, super, superhero icon - Free download">
              <a:extLst>
                <a:ext uri="{FF2B5EF4-FFF2-40B4-BE49-F238E27FC236}">
                  <a16:creationId xmlns:a16="http://schemas.microsoft.com/office/drawing/2014/main" id="{C975EDAF-CEBF-D6AB-C59C-E5801E620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8077" y="1774254"/>
              <a:ext cx="429256" cy="429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3" name="Straight Arrow Connector 1272">
              <a:extLst>
                <a:ext uri="{FF2B5EF4-FFF2-40B4-BE49-F238E27FC236}">
                  <a16:creationId xmlns:a16="http://schemas.microsoft.com/office/drawing/2014/main" id="{9891736F-2A20-DCD6-CC65-F28E4D2E692A}"/>
                </a:ext>
              </a:extLst>
            </p:cNvPr>
            <p:cNvCxnSpPr/>
            <p:nvPr/>
          </p:nvCxnSpPr>
          <p:spPr>
            <a:xfrm flipV="1">
              <a:off x="7672704" y="2128029"/>
              <a:ext cx="0" cy="831326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4" name="TextBox 1273">
              <a:extLst>
                <a:ext uri="{FF2B5EF4-FFF2-40B4-BE49-F238E27FC236}">
                  <a16:creationId xmlns:a16="http://schemas.microsoft.com/office/drawing/2014/main" id="{C524270E-1A6D-546F-80FE-05B5900034A5}"/>
                </a:ext>
              </a:extLst>
            </p:cNvPr>
            <p:cNvSpPr txBox="1"/>
            <p:nvPr/>
          </p:nvSpPr>
          <p:spPr>
            <a:xfrm>
              <a:off x="6914694" y="3374231"/>
              <a:ext cx="1550879" cy="7078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COMPUTE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Fabric</a:t>
              </a:r>
              <a:endParaRPr kumimoji="0" lang="en-CA" sz="12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5" name="Rectangle: Rounded Corners 1274">
              <a:extLst>
                <a:ext uri="{FF2B5EF4-FFF2-40B4-BE49-F238E27FC236}">
                  <a16:creationId xmlns:a16="http://schemas.microsoft.com/office/drawing/2014/main" id="{0AE25A8A-2D70-0E18-D387-9E49316AE19E}"/>
                </a:ext>
              </a:extLst>
            </p:cNvPr>
            <p:cNvSpPr/>
            <p:nvPr/>
          </p:nvSpPr>
          <p:spPr bwMode="auto">
            <a:xfrm>
              <a:off x="8837714" y="3023558"/>
              <a:ext cx="1550879" cy="1384320"/>
            </a:xfrm>
            <a:prstGeom prst="roundRect">
              <a:avLst>
                <a:gd name="adj" fmla="val 2355"/>
              </a:avLst>
            </a:prstGeom>
            <a:solidFill>
              <a:srgbClr val="FFFFFF"/>
            </a:solidFill>
            <a:ln w="3175" cap="flat" cmpd="sng" algn="ctr">
              <a:solidFill>
                <a:srgbClr val="FFFFFF">
                  <a:lumMod val="75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76" name="Picture 18">
              <a:extLst>
                <a:ext uri="{FF2B5EF4-FFF2-40B4-BE49-F238E27FC236}">
                  <a16:creationId xmlns:a16="http://schemas.microsoft.com/office/drawing/2014/main" id="{AAFEC190-E3A9-8A0C-C31A-611AB105FE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9861" y="2918639"/>
              <a:ext cx="246586" cy="246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277" name="Straight Arrow Connector 1276">
              <a:extLst>
                <a:ext uri="{FF2B5EF4-FFF2-40B4-BE49-F238E27FC236}">
                  <a16:creationId xmlns:a16="http://schemas.microsoft.com/office/drawing/2014/main" id="{E4325D39-54E1-71B4-EA7A-26042A643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13154" y="2630260"/>
              <a:ext cx="0" cy="312845"/>
            </a:xfrm>
            <a:prstGeom prst="straightConnector1">
              <a:avLst/>
            </a:prstGeom>
            <a:noFill/>
            <a:ln w="38100" cap="flat" cmpd="sng" algn="ctr">
              <a:solidFill>
                <a:srgbClr val="08544F"/>
              </a:solidFill>
              <a:prstDash val="solid"/>
              <a:headEnd type="none" w="lg" len="med"/>
              <a:tailEnd type="triangle"/>
            </a:ln>
            <a:effectLst/>
          </p:spPr>
        </p:cxnSp>
        <p:sp>
          <p:nvSpPr>
            <p:cNvPr id="1278" name="TextBox 1277">
              <a:extLst>
                <a:ext uri="{FF2B5EF4-FFF2-40B4-BE49-F238E27FC236}">
                  <a16:creationId xmlns:a16="http://schemas.microsoft.com/office/drawing/2014/main" id="{7A7AFDEA-6CAB-6F9A-D047-B05974B5B8A2}"/>
                </a:ext>
              </a:extLst>
            </p:cNvPr>
            <p:cNvSpPr txBox="1"/>
            <p:nvPr/>
          </p:nvSpPr>
          <p:spPr>
            <a:xfrm>
              <a:off x="8936656" y="3298650"/>
              <a:ext cx="1387853" cy="10156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200" b="1" i="0" u="none" strike="noStrike" kern="0" cap="none" spc="0" normalizeH="0" baseline="0" noProof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Segoe UI Semibold"/>
                </a:rPr>
                <a:t>STORAGE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kumimoji="0" lang="en-CA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Courtesy of </a:t>
              </a:r>
              <a:b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</a:b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OneLake (Up to F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D83B01"/>
                  </a:solidFill>
                  <a:effectLst/>
                  <a:uLnTx/>
                  <a:uFillTx/>
                  <a:latin typeface="Segoe UI Semibold"/>
                </a:rPr>
                <a:t>X</a:t>
              </a:r>
              <a:r>
                <a:rPr kumimoji="0" lang="en-CA" sz="105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 Terabytes, then you pay)</a:t>
              </a:r>
              <a:endParaRPr kumimoji="0" lang="en-CA" sz="12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sp>
          <p:nvSpPr>
            <p:cNvPr id="1279" name="Arrow: Right 1278">
              <a:extLst>
                <a:ext uri="{FF2B5EF4-FFF2-40B4-BE49-F238E27FC236}">
                  <a16:creationId xmlns:a16="http://schemas.microsoft.com/office/drawing/2014/main" id="{4C7DA7F4-FD5C-EE7E-F727-4C800EB48F87}"/>
                </a:ext>
              </a:extLst>
            </p:cNvPr>
            <p:cNvSpPr/>
            <p:nvPr/>
          </p:nvSpPr>
          <p:spPr bwMode="auto">
            <a:xfrm>
              <a:off x="2849412" y="2194280"/>
              <a:ext cx="1515719" cy="407438"/>
            </a:xfrm>
            <a:prstGeom prst="rightArrow">
              <a:avLst/>
            </a:prstGeom>
            <a:solidFill>
              <a:srgbClr val="FFFFFF">
                <a:lumMod val="95000"/>
              </a:srgbClr>
            </a:solidFill>
            <a:ln w="22225" cap="flat" cmpd="sng" algn="ctr">
              <a:solidFill>
                <a:srgbClr val="E6E6E6">
                  <a:lumMod val="90000"/>
                </a:srgbClr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80" name="Picture 8" descr="NuGet Gallery | Parquet.Net 4.23.3">
              <a:extLst>
                <a:ext uri="{FF2B5EF4-FFF2-40B4-BE49-F238E27FC236}">
                  <a16:creationId xmlns:a16="http://schemas.microsoft.com/office/drawing/2014/main" id="{495AB1FA-4B60-18B8-AC52-E4F55A2778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208" y="2141656"/>
              <a:ext cx="457853" cy="4578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84" name="Picture 22" descr="All Microsoft Fabric icons for diagramming - Sam Debruyn">
              <a:extLst>
                <a:ext uri="{FF2B5EF4-FFF2-40B4-BE49-F238E27FC236}">
                  <a16:creationId xmlns:a16="http://schemas.microsoft.com/office/drawing/2014/main" id="{F8302D1F-5173-8EE3-20C9-6CDABAC851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92572" y="722447"/>
              <a:ext cx="725510" cy="7255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90" name="Group 1289">
              <a:extLst>
                <a:ext uri="{FF2B5EF4-FFF2-40B4-BE49-F238E27FC236}">
                  <a16:creationId xmlns:a16="http://schemas.microsoft.com/office/drawing/2014/main" id="{5ED9FFF3-6FA2-3301-7BBD-194C0D64EDFA}"/>
                </a:ext>
              </a:extLst>
            </p:cNvPr>
            <p:cNvGrpSpPr/>
            <p:nvPr/>
          </p:nvGrpSpPr>
          <p:grpSpPr>
            <a:xfrm>
              <a:off x="6297444" y="1225324"/>
              <a:ext cx="3045600" cy="1388880"/>
              <a:chOff x="4088690" y="2329200"/>
              <a:chExt cx="3045600" cy="1388880"/>
            </a:xfrm>
          </p:grpSpPr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EE5DB59B-ADF9-52EB-5894-928E747A5DB4}"/>
                  </a:ext>
                </a:extLst>
              </p:cNvPr>
              <p:cNvGrpSpPr/>
              <p:nvPr/>
            </p:nvGrpSpPr>
            <p:grpSpPr>
              <a:xfrm>
                <a:off x="4278410" y="2811960"/>
                <a:ext cx="2855880" cy="906120"/>
                <a:chOff x="4278410" y="2811960"/>
                <a:chExt cx="2855880" cy="906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297" name="Ink 1296">
                      <a:extLst>
                        <a:ext uri="{FF2B5EF4-FFF2-40B4-BE49-F238E27FC236}">
                          <a16:creationId xmlns:a16="http://schemas.microsoft.com/office/drawing/2014/main" id="{E9174223-6BE3-8842-49FF-1A2019C410C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20170" y="2811960"/>
                    <a:ext cx="2165400" cy="580320"/>
                  </p14:xfrm>
                </p:contentPart>
              </mc:Choice>
              <mc:Fallback xmlns="">
                <p:pic>
                  <p:nvPicPr>
                    <p:cNvPr id="7" name="Ink 6">
                      <a:extLst>
                        <a:ext uri="{FF2B5EF4-FFF2-40B4-BE49-F238E27FC236}">
                          <a16:creationId xmlns:a16="http://schemas.microsoft.com/office/drawing/2014/main" id="{83F9FC83-C923-A147-18F8-5CAF003C2504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4311530" y="2802960"/>
                      <a:ext cx="2183040" cy="5979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298" name="Ink 1297">
                      <a:extLst>
                        <a:ext uri="{FF2B5EF4-FFF2-40B4-BE49-F238E27FC236}">
                          <a16:creationId xmlns:a16="http://schemas.microsoft.com/office/drawing/2014/main" id="{D0C7F26B-C412-633B-7C3E-F739D0D14FA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78410" y="3418920"/>
                    <a:ext cx="335160" cy="299160"/>
                  </p14:xfrm>
                </p:contentPart>
              </mc:Choice>
              <mc:Fallback xmlns="">
                <p:pic>
                  <p:nvPicPr>
                    <p:cNvPr id="8" name="Ink 7">
                      <a:extLst>
                        <a:ext uri="{FF2B5EF4-FFF2-40B4-BE49-F238E27FC236}">
                          <a16:creationId xmlns:a16="http://schemas.microsoft.com/office/drawing/2014/main" id="{39F89C49-BC1D-E751-FEA6-2E9C06DD44F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4269770" y="3409920"/>
                      <a:ext cx="352800" cy="316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8">
                  <p14:nvContentPartPr>
                    <p14:cNvPr id="1299" name="Ink 1298">
                      <a:extLst>
                        <a:ext uri="{FF2B5EF4-FFF2-40B4-BE49-F238E27FC236}">
                          <a16:creationId xmlns:a16="http://schemas.microsoft.com/office/drawing/2014/main" id="{1255775E-0E03-0603-2120-4E98802964A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24530" y="3368160"/>
                    <a:ext cx="509760" cy="333360"/>
                  </p14:xfrm>
                </p:contentPart>
              </mc:Choice>
              <mc:Fallback xmlns="">
                <p:pic>
                  <p:nvPicPr>
                    <p:cNvPr id="9" name="Ink 8">
                      <a:extLst>
                        <a:ext uri="{FF2B5EF4-FFF2-40B4-BE49-F238E27FC236}">
                          <a16:creationId xmlns:a16="http://schemas.microsoft.com/office/drawing/2014/main" id="{F4C57006-639E-21D8-9C63-82A38056D0B3}"/>
                        </a:ext>
                      </a:extLst>
                    </p:cNvPr>
                    <p:cNvPicPr/>
                    <p:nvPr/>
                  </p:nvPicPr>
                  <p:blipFill>
                    <a:blip r:embed="rId19"/>
                    <a:stretch>
                      <a:fillRect/>
                    </a:stretch>
                  </p:blipFill>
                  <p:spPr>
                    <a:xfrm>
                      <a:off x="6615890" y="3359160"/>
                      <a:ext cx="527400" cy="351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0">
                  <p14:nvContentPartPr>
                    <p14:cNvPr id="1300" name="Ink 1299">
                      <a:extLst>
                        <a:ext uri="{FF2B5EF4-FFF2-40B4-BE49-F238E27FC236}">
                          <a16:creationId xmlns:a16="http://schemas.microsoft.com/office/drawing/2014/main" id="{756EA083-7EF8-5590-507D-6673E136501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654770" y="3362040"/>
                    <a:ext cx="138240" cy="181800"/>
                  </p14:xfrm>
                </p:contentPart>
              </mc:Choice>
              <mc:Fallback xmlns="">
                <p:pic>
                  <p:nvPicPr>
                    <p:cNvPr id="10" name="Ink 9">
                      <a:extLst>
                        <a:ext uri="{FF2B5EF4-FFF2-40B4-BE49-F238E27FC236}">
                          <a16:creationId xmlns:a16="http://schemas.microsoft.com/office/drawing/2014/main" id="{849FA967-0B2B-98DF-2FA0-E0F1BD8B9FD1}"/>
                        </a:ext>
                      </a:extLst>
                    </p:cNvPr>
                    <p:cNvPicPr/>
                    <p:nvPr/>
                  </p:nvPicPr>
                  <p:blipFill>
                    <a:blip r:embed="rId21"/>
                    <a:stretch>
                      <a:fillRect/>
                    </a:stretch>
                  </p:blipFill>
                  <p:spPr>
                    <a:xfrm>
                      <a:off x="6645770" y="3353400"/>
                      <a:ext cx="155880" cy="19944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293" name="Group 1292">
                <a:extLst>
                  <a:ext uri="{FF2B5EF4-FFF2-40B4-BE49-F238E27FC236}">
                    <a16:creationId xmlns:a16="http://schemas.microsoft.com/office/drawing/2014/main" id="{A28034EA-EC06-7181-BEDF-35E499DA3C07}"/>
                  </a:ext>
                </a:extLst>
              </p:cNvPr>
              <p:cNvGrpSpPr/>
              <p:nvPr/>
            </p:nvGrpSpPr>
            <p:grpSpPr>
              <a:xfrm>
                <a:off x="6463250" y="2424240"/>
                <a:ext cx="453240" cy="363240"/>
                <a:chOff x="6463250" y="2424240"/>
                <a:chExt cx="453240" cy="3632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2">
                  <p14:nvContentPartPr>
                    <p14:cNvPr id="1295" name="Ink 1294">
                      <a:extLst>
                        <a:ext uri="{FF2B5EF4-FFF2-40B4-BE49-F238E27FC236}">
                          <a16:creationId xmlns:a16="http://schemas.microsoft.com/office/drawing/2014/main" id="{86711A82-B35E-26EE-DF3D-D6F50EB49E8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512930" y="2424240"/>
                    <a:ext cx="403560" cy="327600"/>
                  </p14:xfrm>
                </p:contentPart>
              </mc:Choice>
              <mc:Fallback xmlns="">
                <p:pic>
                  <p:nvPicPr>
                    <p:cNvPr id="15" name="Ink 14">
                      <a:extLst>
                        <a:ext uri="{FF2B5EF4-FFF2-40B4-BE49-F238E27FC236}">
                          <a16:creationId xmlns:a16="http://schemas.microsoft.com/office/drawing/2014/main" id="{E8A9FCBC-5AA8-1897-189B-2E9DF56FFEF2}"/>
                        </a:ext>
                      </a:extLst>
                    </p:cNvPr>
                    <p:cNvPicPr/>
                    <p:nvPr/>
                  </p:nvPicPr>
                  <p:blipFill>
                    <a:blip r:embed="rId23"/>
                    <a:stretch>
                      <a:fillRect/>
                    </a:stretch>
                  </p:blipFill>
                  <p:spPr>
                    <a:xfrm>
                      <a:off x="6503930" y="2415240"/>
                      <a:ext cx="421200" cy="345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4">
                  <p14:nvContentPartPr>
                    <p14:cNvPr id="1296" name="Ink 1295">
                      <a:extLst>
                        <a:ext uri="{FF2B5EF4-FFF2-40B4-BE49-F238E27FC236}">
                          <a16:creationId xmlns:a16="http://schemas.microsoft.com/office/drawing/2014/main" id="{44E9C65E-32F9-5DCC-388C-C53FD7C0361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250" y="2639520"/>
                    <a:ext cx="147600" cy="147960"/>
                  </p14:xfrm>
                </p:contentPart>
              </mc:Choice>
              <mc:Fallback xmlns="">
                <p:pic>
                  <p:nvPicPr>
                    <p:cNvPr id="16" name="Ink 15">
                      <a:extLst>
                        <a:ext uri="{FF2B5EF4-FFF2-40B4-BE49-F238E27FC236}">
                          <a16:creationId xmlns:a16="http://schemas.microsoft.com/office/drawing/2014/main" id="{5DD4740E-D693-1075-2151-CC9900AAF90C}"/>
                        </a:ext>
                      </a:extLst>
                    </p:cNvPr>
                    <p:cNvPicPr/>
                    <p:nvPr/>
                  </p:nvPicPr>
                  <p:blipFill>
                    <a:blip r:embed="rId25"/>
                    <a:stretch>
                      <a:fillRect/>
                    </a:stretch>
                  </p:blipFill>
                  <p:spPr>
                    <a:xfrm>
                      <a:off x="6454250" y="2630520"/>
                      <a:ext cx="16524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1294" name="Ink 1293">
                    <a:extLst>
                      <a:ext uri="{FF2B5EF4-FFF2-40B4-BE49-F238E27FC236}">
                        <a16:creationId xmlns:a16="http://schemas.microsoft.com/office/drawing/2014/main" id="{741013FD-4D83-238C-593C-4C38B8C2979D}"/>
                      </a:ext>
                    </a:extLst>
                  </p14:cNvPr>
                  <p14:cNvContentPartPr/>
                  <p14:nvPr/>
                </p14:nvContentPartPr>
                <p14:xfrm>
                  <a:off x="4088690" y="2329200"/>
                  <a:ext cx="406800" cy="3981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5876C408-E43C-BE7A-C3C2-57A37BBED04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4079682" y="2320200"/>
                    <a:ext cx="424456" cy="4158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6050403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7B540-AEDF-390C-B193-9564A6772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3EBBB6-562E-450F-3A24-FF8C256CD520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grpSp>
          <p:nvGrpSpPr>
            <p:cNvPr id="1271" name="Group 1270">
              <a:extLst>
                <a:ext uri="{FF2B5EF4-FFF2-40B4-BE49-F238E27FC236}">
                  <a16:creationId xmlns:a16="http://schemas.microsoft.com/office/drawing/2014/main" id="{982C2EB2-55D5-FFA7-66E3-0645FE173556}"/>
                </a:ext>
              </a:extLst>
            </p:cNvPr>
            <p:cNvGrpSpPr/>
            <p:nvPr/>
          </p:nvGrpSpPr>
          <p:grpSpPr>
            <a:xfrm>
              <a:off x="-27970" y="-1"/>
              <a:ext cx="12280295" cy="5999163"/>
              <a:chOff x="-27970" y="-1"/>
              <a:chExt cx="12280295" cy="5999163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C298CC6-37FA-F9C1-A0B3-89330E019B53}"/>
                  </a:ext>
                </a:extLst>
              </p:cNvPr>
              <p:cNvSpPr/>
              <p:nvPr/>
            </p:nvSpPr>
            <p:spPr bwMode="auto">
              <a:xfrm>
                <a:off x="-27970" y="-1"/>
                <a:ext cx="12280294" cy="5999163"/>
              </a:xfrm>
              <a:prstGeom prst="rect">
                <a:avLst/>
              </a:prstGeom>
              <a:gradFill>
                <a:gsLst>
                  <a:gs pos="0">
                    <a:srgbClr val="F7FDFD"/>
                  </a:gs>
                  <a:gs pos="100000">
                    <a:srgbClr val="EEEEF5"/>
                  </a:gs>
                </a:gsLst>
                <a:lin ang="18900000" scaled="1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6" name="TextBox 1235">
                <a:extLst>
                  <a:ext uri="{FF2B5EF4-FFF2-40B4-BE49-F238E27FC236}">
                    <a16:creationId xmlns:a16="http://schemas.microsoft.com/office/drawing/2014/main" id="{B4CA1799-0F16-9D73-FA93-7B2B8FD33380}"/>
                  </a:ext>
                </a:extLst>
              </p:cNvPr>
              <p:cNvSpPr txBox="1"/>
              <p:nvPr/>
            </p:nvSpPr>
            <p:spPr>
              <a:xfrm>
                <a:off x="1" y="3989283"/>
                <a:ext cx="12252324" cy="7386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Alert on thousands of </a:t>
                </a:r>
                <a:r>
                  <a:rPr lang="en-US" sz="2400" dirty="0">
                    <a:solidFill>
                      <a:srgbClr val="1D8C79"/>
                    </a:solidFill>
                    <a:latin typeface="Segoe UI Semibold"/>
                  </a:rPr>
                  <a:t>Fabric</a:t>
                </a: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 Pipelines with </a:t>
                </a:r>
                <a:b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</a:br>
                <a:r>
                  <a:rPr lang="en-US" sz="2400" dirty="0">
                    <a:solidFill>
                      <a:srgbClr val="000000"/>
                    </a:solidFill>
                    <a:latin typeface="Segoe UI Semibold"/>
                  </a:rPr>
                  <a:t>Monitoring </a:t>
                </a:r>
                <a:r>
                  <a:rPr lang="en-US" sz="2400" dirty="0" err="1">
                    <a:solidFill>
                      <a:srgbClr val="000000"/>
                    </a:solidFill>
                    <a:latin typeface="Segoe UI Semibold"/>
                  </a:rPr>
                  <a:t>Eventhouse</a:t>
                </a:r>
                <a:endParaRPr lang="en-CA" sz="2400" dirty="0" err="1">
                  <a:solidFill>
                    <a:srgbClr val="000000"/>
                  </a:solidFill>
                  <a:latin typeface="Segoe UI Semibold"/>
                </a:endParaRPr>
              </a:p>
            </p:txBody>
          </p:sp>
        </p:grpSp>
        <p:pic>
          <p:nvPicPr>
            <p:cNvPr id="1026" name="Picture 2" descr="Reflex">
              <a:extLst>
                <a:ext uri="{FF2B5EF4-FFF2-40B4-BE49-F238E27FC236}">
                  <a16:creationId xmlns:a16="http://schemas.microsoft.com/office/drawing/2014/main" id="{E90B2519-BE14-0775-DA03-AF0BF15F6B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453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Event House">
              <a:extLst>
                <a:ext uri="{FF2B5EF4-FFF2-40B4-BE49-F238E27FC236}">
                  <a16:creationId xmlns:a16="http://schemas.microsoft.com/office/drawing/2014/main" id="{A5CBFA03-7767-F592-4E4A-3A655CB1E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4605" y="1069545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id="{B53FDA52-E775-EC00-89F2-9634E332AC8F}"/>
                </a:ext>
              </a:extLst>
            </p:cNvPr>
            <p:cNvSpPr/>
            <p:nvPr/>
          </p:nvSpPr>
          <p:spPr bwMode="auto">
            <a:xfrm>
              <a:off x="4623758" y="1872611"/>
              <a:ext cx="2518914" cy="986069"/>
            </a:xfrm>
            <a:prstGeom prst="rightArrow">
              <a:avLst/>
            </a:prstGeom>
            <a:solidFill>
              <a:srgbClr val="FFEB3B"/>
            </a:solidFill>
            <a:ln w="22225" cap="flat" cmpd="sng" algn="ctr">
              <a:solidFill>
                <a:srgbClr val="F44336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CA0D13B-D85D-EB69-704D-D30CCE9ED487}"/>
                </a:ext>
              </a:extLst>
            </p:cNvPr>
            <p:cNvSpPr txBox="1"/>
            <p:nvPr/>
          </p:nvSpPr>
          <p:spPr>
            <a:xfrm>
              <a:off x="4792836" y="2242534"/>
              <a:ext cx="2070786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ItemJobEventLogs</a:t>
              </a:r>
              <a:endParaRPr kumimoji="0" lang="en-CA" sz="16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4992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2764</TotalTime>
  <Words>760</Words>
  <Application>Microsoft Office PowerPoint</Application>
  <PresentationFormat>Custom</PresentationFormat>
  <Paragraphs>230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9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291</cp:revision>
  <dcterms:created xsi:type="dcterms:W3CDTF">2020-08-03T14:18:30Z</dcterms:created>
  <dcterms:modified xsi:type="dcterms:W3CDTF">2025-12-14T15:00:10Z</dcterms:modified>
</cp:coreProperties>
</file>